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216B91C-87A0-4C6F-BAE1-D3D872062423}">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Lst>
        </p14:section>
        <p14:section name="Untitled Section" id="{20283C79-B272-4F36-9006-1025492E570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30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F2D8611-A14D-4C01-8699-8592F0E6EE44}"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9BA64-DC55-4C3F-BBDE-978F1919617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9396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2D8611-A14D-4C01-8699-8592F0E6EE44}"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1161275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2D8611-A14D-4C01-8699-8592F0E6EE44}"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1426089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2D8611-A14D-4C01-8699-8592F0E6EE44}"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4002417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2D8611-A14D-4C01-8699-8592F0E6EE44}"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9BA64-DC55-4C3F-BBDE-978F1919617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2649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F2D8611-A14D-4C01-8699-8592F0E6EE44}"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10856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2D8611-A14D-4C01-8699-8592F0E6EE44}" type="datetimeFigureOut">
              <a:rPr lang="en-US" smtClean="0"/>
              <a:t>10/28/2020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418894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2D8611-A14D-4C01-8699-8592F0E6EE44}" type="datetimeFigureOut">
              <a:rPr lang="en-US" smtClean="0"/>
              <a:t>10/28/2020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380694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2D8611-A14D-4C01-8699-8592F0E6EE44}" type="datetimeFigureOut">
              <a:rPr lang="en-US" smtClean="0"/>
              <a:t>10/28/2020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3049094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2D8611-A14D-4C01-8699-8592F0E6EE44}" type="datetimeFigureOut">
              <a:rPr lang="en-US" smtClean="0"/>
              <a:t>10/28/2020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B19BA64-DC55-4C3F-BBDE-978F1919617B}" type="slidenum">
              <a:rPr lang="en-US" smtClean="0"/>
              <a:t>‹#›</a:t>
            </a:fld>
            <a:endParaRPr lang="en-US"/>
          </a:p>
        </p:txBody>
      </p:sp>
    </p:spTree>
    <p:extLst>
      <p:ext uri="{BB962C8B-B14F-4D97-AF65-F5344CB8AC3E}">
        <p14:creationId xmlns:p14="http://schemas.microsoft.com/office/powerpoint/2010/main" val="1348880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F2D8611-A14D-4C01-8699-8592F0E6EE44}"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9BA64-DC55-4C3F-BBDE-978F1919617B}" type="slidenum">
              <a:rPr lang="en-US" smtClean="0"/>
              <a:t>‹#›</a:t>
            </a:fld>
            <a:endParaRPr lang="en-US"/>
          </a:p>
        </p:txBody>
      </p:sp>
    </p:spTree>
    <p:extLst>
      <p:ext uri="{BB962C8B-B14F-4D97-AF65-F5344CB8AC3E}">
        <p14:creationId xmlns:p14="http://schemas.microsoft.com/office/powerpoint/2010/main" val="773651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2D8611-A14D-4C01-8699-8592F0E6EE44}" type="datetimeFigureOut">
              <a:rPr lang="en-US" smtClean="0"/>
              <a:t>10/28/2020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B19BA64-DC55-4C3F-BBDE-978F1919617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91881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NUCLEUS</a:t>
            </a:r>
            <a:endParaRPr lang="en-US" dirty="0"/>
          </a:p>
        </p:txBody>
      </p:sp>
      <p:sp>
        <p:nvSpPr>
          <p:cNvPr id="3" name="Subtitle 2"/>
          <p:cNvSpPr>
            <a:spLocks noGrp="1"/>
          </p:cNvSpPr>
          <p:nvPr>
            <p:ph type="subTitle" idx="1"/>
          </p:nvPr>
        </p:nvSpPr>
        <p:spPr/>
        <p:txBody>
          <a:bodyPr/>
          <a:lstStyle/>
          <a:p>
            <a:r>
              <a:rPr lang="en-US" dirty="0" smtClean="0"/>
              <a:t>NUCLEUS</a:t>
            </a:r>
            <a:endParaRPr lang="en-US" dirty="0"/>
          </a:p>
        </p:txBody>
      </p:sp>
    </p:spTree>
    <p:extLst>
      <p:ext uri="{BB962C8B-B14F-4D97-AF65-F5344CB8AC3E}">
        <p14:creationId xmlns:p14="http://schemas.microsoft.com/office/powerpoint/2010/main" val="1651279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PROTEIN SYNTHESIS.</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t>OBJECTIVE.</a:t>
            </a:r>
          </a:p>
          <a:p>
            <a:r>
              <a:rPr lang="en-US" sz="3600" dirty="0" smtClean="0"/>
              <a:t>Describe </a:t>
            </a:r>
            <a:r>
              <a:rPr lang="en-US" sz="3600" dirty="0"/>
              <a:t>the sequence of events in protein synthesis.</a:t>
            </a:r>
          </a:p>
          <a:p>
            <a:endParaRPr lang="en-US" sz="3600" dirty="0"/>
          </a:p>
        </p:txBody>
      </p:sp>
    </p:spTree>
    <p:extLst>
      <p:ext uri="{BB962C8B-B14F-4D97-AF65-F5344CB8AC3E}">
        <p14:creationId xmlns:p14="http://schemas.microsoft.com/office/powerpoint/2010/main" val="8984506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PROTEIN SYNTHESIS.</a:t>
            </a:r>
          </a:p>
        </p:txBody>
      </p:sp>
      <p:sp>
        <p:nvSpPr>
          <p:cNvPr id="3" name="Content Placeholder 2"/>
          <p:cNvSpPr>
            <a:spLocks noGrp="1"/>
          </p:cNvSpPr>
          <p:nvPr>
            <p:ph idx="1"/>
          </p:nvPr>
        </p:nvSpPr>
        <p:spPr/>
        <p:txBody>
          <a:bodyPr>
            <a:noAutofit/>
          </a:bodyPr>
          <a:lstStyle/>
          <a:p>
            <a:r>
              <a:rPr lang="en-US" sz="3600" dirty="0" smtClean="0"/>
              <a:t>Much </a:t>
            </a:r>
            <a:r>
              <a:rPr lang="en-US" sz="3600" dirty="0"/>
              <a:t>of the cellular machinery is devoted to synthesizing large numbers of diverse proteins</a:t>
            </a:r>
            <a:r>
              <a:rPr lang="en-US" sz="3600" dirty="0" smtClean="0"/>
              <a:t>.</a:t>
            </a:r>
          </a:p>
          <a:p>
            <a:r>
              <a:rPr lang="en-US" sz="3600" dirty="0"/>
              <a:t>Proteome- </a:t>
            </a:r>
            <a:r>
              <a:rPr lang="en-US" sz="3600" dirty="0" smtClean="0"/>
              <a:t>refers </a:t>
            </a:r>
            <a:r>
              <a:rPr lang="en-US" sz="3600" dirty="0"/>
              <a:t>to all of an organism’s proteins</a:t>
            </a:r>
            <a:r>
              <a:rPr lang="en-US" sz="3600" dirty="0" smtClean="0"/>
              <a:t>.</a:t>
            </a:r>
          </a:p>
          <a:p>
            <a:r>
              <a:rPr lang="en-US" sz="3600" dirty="0"/>
              <a:t>Gene </a:t>
            </a:r>
            <a:r>
              <a:rPr lang="en-US" sz="3600" dirty="0" smtClean="0"/>
              <a:t>expression- A process by which a </a:t>
            </a:r>
            <a:r>
              <a:rPr lang="en-US" sz="3600" dirty="0"/>
              <a:t>gene’s DNA is used as a template for synthesis of a speciﬁc protein. </a:t>
            </a:r>
            <a:endParaRPr lang="en-US" sz="3600" dirty="0" smtClean="0"/>
          </a:p>
          <a:p>
            <a:r>
              <a:rPr lang="en-US" sz="3600" dirty="0"/>
              <a:t>Transcription- the information encoded in a speciﬁc region of DNA is transcribed (copied) to produce a speciﬁc molecule of </a:t>
            </a:r>
            <a:r>
              <a:rPr lang="en-US" sz="3600" dirty="0" smtClean="0"/>
              <a:t>RNA.</a:t>
            </a:r>
            <a:endParaRPr lang="en-US" sz="3600" dirty="0"/>
          </a:p>
        </p:txBody>
      </p:sp>
    </p:spTree>
    <p:extLst>
      <p:ext uri="{BB962C8B-B14F-4D97-AF65-F5344CB8AC3E}">
        <p14:creationId xmlns:p14="http://schemas.microsoft.com/office/powerpoint/2010/main" val="1537375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PROTEIN SYNTHESIS.</a:t>
            </a:r>
          </a:p>
        </p:txBody>
      </p:sp>
      <p:sp>
        <p:nvSpPr>
          <p:cNvPr id="3" name="Content Placeholder 2"/>
          <p:cNvSpPr>
            <a:spLocks noGrp="1"/>
          </p:cNvSpPr>
          <p:nvPr>
            <p:ph idx="1"/>
          </p:nvPr>
        </p:nvSpPr>
        <p:spPr/>
        <p:txBody>
          <a:bodyPr>
            <a:noAutofit/>
          </a:bodyPr>
          <a:lstStyle/>
          <a:p>
            <a:r>
              <a:rPr lang="en-US" sz="3600" dirty="0"/>
              <a:t>Translation- the RNA attaches to a ribosome, where the information contained in RNA is translated into a corresponding sequence of amino acids to form a new protein </a:t>
            </a:r>
            <a:r>
              <a:rPr lang="en-US" sz="3600" dirty="0" smtClean="0"/>
              <a:t>molecule.</a:t>
            </a:r>
          </a:p>
          <a:p>
            <a:r>
              <a:rPr lang="en-US" sz="3600" dirty="0"/>
              <a:t>Base triplet- A sequence of three </a:t>
            </a:r>
            <a:r>
              <a:rPr lang="en-US" sz="3600" dirty="0" smtClean="0"/>
              <a:t> </a:t>
            </a:r>
            <a:r>
              <a:rPr lang="en-US" sz="3600" dirty="0"/>
              <a:t>nucleotides in </a:t>
            </a:r>
            <a:r>
              <a:rPr lang="en-US" sz="3600" dirty="0" smtClean="0"/>
              <a:t>DNA.</a:t>
            </a:r>
          </a:p>
          <a:p>
            <a:r>
              <a:rPr lang="en-US" sz="3600" dirty="0"/>
              <a:t>Codon- base triplet </a:t>
            </a:r>
            <a:r>
              <a:rPr lang="en-US" sz="3600" dirty="0" smtClean="0"/>
              <a:t> </a:t>
            </a:r>
            <a:r>
              <a:rPr lang="en-US" sz="3600" dirty="0"/>
              <a:t>transcribed as a complementary sequence of three </a:t>
            </a:r>
            <a:r>
              <a:rPr lang="en-US" sz="3600" dirty="0" smtClean="0"/>
              <a:t>nucleotides.</a:t>
            </a:r>
            <a:r>
              <a:rPr lang="pt-BR" sz="3600" dirty="0" smtClean="0"/>
              <a:t>It speciﬁes </a:t>
            </a:r>
            <a:r>
              <a:rPr lang="pt-BR" sz="3600" dirty="0"/>
              <a:t>a particular amino </a:t>
            </a:r>
            <a:r>
              <a:rPr lang="pt-BR" sz="3600" dirty="0" smtClean="0"/>
              <a:t>acid.</a:t>
            </a:r>
            <a:r>
              <a:rPr lang="en-US" sz="3600" dirty="0" smtClean="0"/>
              <a:t>  </a:t>
            </a:r>
            <a:endParaRPr lang="en-US" sz="3600" dirty="0"/>
          </a:p>
        </p:txBody>
      </p:sp>
    </p:spTree>
    <p:extLst>
      <p:ext uri="{BB962C8B-B14F-4D97-AF65-F5344CB8AC3E}">
        <p14:creationId xmlns:p14="http://schemas.microsoft.com/office/powerpoint/2010/main" val="23254844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PROTEIN SYNTHESIS.</a:t>
            </a:r>
          </a:p>
        </p:txBody>
      </p:sp>
      <p:sp>
        <p:nvSpPr>
          <p:cNvPr id="3" name="Content Placeholder 2"/>
          <p:cNvSpPr>
            <a:spLocks noGrp="1"/>
          </p:cNvSpPr>
          <p:nvPr>
            <p:ph idx="1"/>
          </p:nvPr>
        </p:nvSpPr>
        <p:spPr/>
        <p:txBody>
          <a:bodyPr/>
          <a:lstStyle/>
          <a:p>
            <a:r>
              <a:rPr lang="en-US" sz="3600" dirty="0"/>
              <a:t>Genetic code-set of rules that relate the base triplet sequence of DNA to the corresponding codons of RNA and the amino acids they specify</a:t>
            </a:r>
            <a:r>
              <a:rPr lang="en-US" sz="3600" dirty="0" smtClean="0"/>
              <a:t>.</a:t>
            </a:r>
          </a:p>
          <a:p>
            <a:endParaRPr lang="en-US" sz="3600" dirty="0"/>
          </a:p>
          <a:p>
            <a:endParaRPr lang="en-US" dirty="0"/>
          </a:p>
        </p:txBody>
      </p:sp>
    </p:spTree>
    <p:extLst>
      <p:ext uri="{BB962C8B-B14F-4D97-AF65-F5344CB8AC3E}">
        <p14:creationId xmlns:p14="http://schemas.microsoft.com/office/powerpoint/2010/main" val="19140213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TRANSCRIPTION</a:t>
            </a:r>
            <a:endParaRPr lang="en-US" dirty="0"/>
          </a:p>
        </p:txBody>
      </p:sp>
      <p:sp>
        <p:nvSpPr>
          <p:cNvPr id="3" name="Content Placeholder 2"/>
          <p:cNvSpPr>
            <a:spLocks noGrp="1"/>
          </p:cNvSpPr>
          <p:nvPr>
            <p:ph idx="1"/>
          </p:nvPr>
        </p:nvSpPr>
        <p:spPr/>
        <p:txBody>
          <a:bodyPr>
            <a:noAutofit/>
          </a:bodyPr>
          <a:lstStyle/>
          <a:p>
            <a:r>
              <a:rPr lang="en-US" sz="3600" dirty="0" smtClean="0"/>
              <a:t>Occurs </a:t>
            </a:r>
            <a:r>
              <a:rPr lang="en-US" sz="3600" dirty="0"/>
              <a:t>in the </a:t>
            </a:r>
            <a:r>
              <a:rPr lang="en-US" sz="3600" dirty="0" smtClean="0"/>
              <a:t>nucleus.</a:t>
            </a:r>
          </a:p>
          <a:p>
            <a:r>
              <a:rPr lang="en-US" sz="3600" dirty="0" smtClean="0"/>
              <a:t>The </a:t>
            </a:r>
            <a:r>
              <a:rPr lang="en-US" sz="3600" dirty="0"/>
              <a:t>genetic information represented by the sequence of base triplets in DNA serves as a template for copying the information into a complementary sequence of codons. </a:t>
            </a:r>
            <a:endParaRPr lang="en-US" sz="3600" dirty="0" smtClean="0"/>
          </a:p>
          <a:p>
            <a:pPr marL="0" indent="0">
              <a:buNone/>
            </a:pPr>
            <a:r>
              <a:rPr lang="en-US" sz="3600" dirty="0" smtClean="0"/>
              <a:t>1.Messenger </a:t>
            </a:r>
            <a:r>
              <a:rPr lang="en-US" sz="3600" dirty="0"/>
              <a:t>RNA (mRNA) directs the synthesis of a protein. </a:t>
            </a:r>
            <a:endParaRPr lang="en-US" sz="3600" dirty="0" smtClean="0"/>
          </a:p>
        </p:txBody>
      </p:sp>
    </p:spTree>
    <p:extLst>
      <p:ext uri="{BB962C8B-B14F-4D97-AF65-F5344CB8AC3E}">
        <p14:creationId xmlns:p14="http://schemas.microsoft.com/office/powerpoint/2010/main" val="1273748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TRANSCRIPTION</a:t>
            </a:r>
          </a:p>
        </p:txBody>
      </p:sp>
      <p:sp>
        <p:nvSpPr>
          <p:cNvPr id="3" name="Content Placeholder 2"/>
          <p:cNvSpPr>
            <a:spLocks noGrp="1"/>
          </p:cNvSpPr>
          <p:nvPr>
            <p:ph idx="1"/>
          </p:nvPr>
        </p:nvSpPr>
        <p:spPr/>
        <p:txBody>
          <a:bodyPr>
            <a:normAutofit fontScale="92500"/>
          </a:bodyPr>
          <a:lstStyle/>
          <a:p>
            <a:pPr marL="0" indent="0">
              <a:buNone/>
            </a:pPr>
            <a:r>
              <a:rPr lang="en-US" sz="3600" dirty="0"/>
              <a:t>2.Ribosomal RNA (</a:t>
            </a:r>
            <a:r>
              <a:rPr lang="en-US" sz="3600" dirty="0" err="1"/>
              <a:t>rRNA</a:t>
            </a:r>
            <a:r>
              <a:rPr lang="en-US" sz="3600" dirty="0"/>
              <a:t>) joins with ribosomal proteins to make ribosomes. </a:t>
            </a:r>
            <a:endParaRPr lang="en-US" sz="3600" dirty="0" smtClean="0"/>
          </a:p>
          <a:p>
            <a:pPr marL="0" indent="0">
              <a:buNone/>
            </a:pPr>
            <a:r>
              <a:rPr lang="en-US" sz="3600" dirty="0" smtClean="0"/>
              <a:t>3.Transfer </a:t>
            </a:r>
            <a:r>
              <a:rPr lang="en-US" sz="3600" dirty="0"/>
              <a:t>RNA (</a:t>
            </a:r>
            <a:r>
              <a:rPr lang="en-US" sz="3600" dirty="0" err="1"/>
              <a:t>tRNA</a:t>
            </a:r>
            <a:r>
              <a:rPr lang="en-US" sz="3600" dirty="0"/>
              <a:t>) binds to an amino acid and holds it in place on a ribosome until it is incorporated into a protein during translation. One end of the </a:t>
            </a:r>
            <a:r>
              <a:rPr lang="en-US" sz="3600" dirty="0" err="1"/>
              <a:t>tRNA</a:t>
            </a:r>
            <a:r>
              <a:rPr lang="en-US" sz="3600" dirty="0"/>
              <a:t> carries a speciﬁc amino acid, and the opposite end consists of a triplet of nucleotides called an anticodon. </a:t>
            </a:r>
            <a:r>
              <a:rPr lang="en-US" sz="3600" dirty="0" smtClean="0"/>
              <a:t>There are  </a:t>
            </a:r>
            <a:r>
              <a:rPr lang="en-US" sz="3600" dirty="0"/>
              <a:t>more than 20 different types of </a:t>
            </a:r>
            <a:r>
              <a:rPr lang="en-US" sz="3600" dirty="0" err="1" smtClean="0"/>
              <a:t>tRNA</a:t>
            </a:r>
            <a:r>
              <a:rPr lang="en-US" sz="3600" dirty="0" smtClean="0"/>
              <a:t>.</a:t>
            </a:r>
            <a:endParaRPr lang="en-US" sz="3600" dirty="0"/>
          </a:p>
          <a:p>
            <a:endParaRPr lang="en-US" sz="3600" dirty="0"/>
          </a:p>
        </p:txBody>
      </p:sp>
    </p:spTree>
    <p:extLst>
      <p:ext uri="{BB962C8B-B14F-4D97-AF65-F5344CB8AC3E}">
        <p14:creationId xmlns:p14="http://schemas.microsoft.com/office/powerpoint/2010/main" val="39470055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TRANSCRIPTION</a:t>
            </a:r>
          </a:p>
        </p:txBody>
      </p:sp>
      <p:sp>
        <p:nvSpPr>
          <p:cNvPr id="3" name="Content Placeholder 2"/>
          <p:cNvSpPr>
            <a:spLocks noGrp="1"/>
          </p:cNvSpPr>
          <p:nvPr>
            <p:ph idx="1"/>
          </p:nvPr>
        </p:nvSpPr>
        <p:spPr/>
        <p:txBody>
          <a:bodyPr>
            <a:normAutofit fontScale="92500" lnSpcReduction="10000"/>
          </a:bodyPr>
          <a:lstStyle/>
          <a:p>
            <a:r>
              <a:rPr lang="en-US" sz="3600" dirty="0"/>
              <a:t>RNA polymerase-catalyzes transcription of DNA</a:t>
            </a:r>
            <a:r>
              <a:rPr lang="en-US" sz="3600" dirty="0" smtClean="0"/>
              <a:t>.</a:t>
            </a:r>
          </a:p>
          <a:p>
            <a:r>
              <a:rPr lang="en-US" sz="3600" dirty="0" smtClean="0"/>
              <a:t>One </a:t>
            </a:r>
            <a:r>
              <a:rPr lang="en-US" sz="3600" dirty="0"/>
              <a:t>of the two DNA strands serves as a template for RNA synthesis. </a:t>
            </a:r>
            <a:endParaRPr lang="en-US" sz="3600" dirty="0" smtClean="0"/>
          </a:p>
          <a:p>
            <a:r>
              <a:rPr lang="en-US" sz="3600" dirty="0"/>
              <a:t>Promoter-The segment of DNA where transcription </a:t>
            </a:r>
            <a:r>
              <a:rPr lang="en-US" sz="3600" dirty="0" smtClean="0"/>
              <a:t>begins and is </a:t>
            </a:r>
            <a:r>
              <a:rPr lang="en-US" sz="3600" dirty="0"/>
              <a:t>located near the beginning of a gene. This is where RNA polymerase attaches to the DNA</a:t>
            </a:r>
            <a:r>
              <a:rPr lang="en-US" sz="3600" dirty="0" smtClean="0"/>
              <a:t>.</a:t>
            </a:r>
          </a:p>
          <a:p>
            <a:r>
              <a:rPr lang="en-US" sz="3600" dirty="0" smtClean="0"/>
              <a:t>During </a:t>
            </a:r>
            <a:r>
              <a:rPr lang="en-US" sz="3600" dirty="0"/>
              <a:t>transcription, bases pair in a complementary </a:t>
            </a:r>
            <a:r>
              <a:rPr lang="en-US" sz="3600" dirty="0" smtClean="0"/>
              <a:t>manner.</a:t>
            </a:r>
          </a:p>
          <a:p>
            <a:pPr marL="0" indent="0">
              <a:buNone/>
            </a:pPr>
            <a:endParaRPr lang="en-US" sz="3600" dirty="0"/>
          </a:p>
        </p:txBody>
      </p:sp>
    </p:spTree>
    <p:extLst>
      <p:ext uri="{BB962C8B-B14F-4D97-AF65-F5344CB8AC3E}">
        <p14:creationId xmlns:p14="http://schemas.microsoft.com/office/powerpoint/2010/main" val="6532288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TRANSCRIPTION</a:t>
            </a:r>
          </a:p>
        </p:txBody>
      </p:sp>
      <p:sp>
        <p:nvSpPr>
          <p:cNvPr id="3" name="Content Placeholder 2"/>
          <p:cNvSpPr>
            <a:spLocks noGrp="1"/>
          </p:cNvSpPr>
          <p:nvPr>
            <p:ph idx="1"/>
          </p:nvPr>
        </p:nvSpPr>
        <p:spPr/>
        <p:txBody>
          <a:bodyPr>
            <a:normAutofit fontScale="92500"/>
          </a:bodyPr>
          <a:lstStyle/>
          <a:p>
            <a:r>
              <a:rPr lang="en-US" sz="3600" dirty="0"/>
              <a:t>Terminator-special nucleotide  which speciﬁes the end of the </a:t>
            </a:r>
            <a:r>
              <a:rPr lang="en-US" sz="3600" dirty="0" smtClean="0"/>
              <a:t>gene.</a:t>
            </a:r>
          </a:p>
          <a:p>
            <a:r>
              <a:rPr lang="en-US" sz="3600" dirty="0" smtClean="0"/>
              <a:t>Enzyme </a:t>
            </a:r>
            <a:r>
              <a:rPr lang="en-US" sz="3600" dirty="0"/>
              <a:t>detaches from the transcribed RNA molecule and the DNA </a:t>
            </a:r>
            <a:r>
              <a:rPr lang="en-US" sz="3600" dirty="0" smtClean="0"/>
              <a:t>strand when it  </a:t>
            </a:r>
            <a:r>
              <a:rPr lang="en-US" sz="3600" dirty="0"/>
              <a:t>reaches the </a:t>
            </a:r>
            <a:r>
              <a:rPr lang="en-US" sz="3600" dirty="0" smtClean="0"/>
              <a:t>terminator.</a:t>
            </a:r>
          </a:p>
          <a:p>
            <a:r>
              <a:rPr lang="en-US" sz="3600" dirty="0" smtClean="0"/>
              <a:t>Introns-part of a gene that does </a:t>
            </a:r>
            <a:r>
              <a:rPr lang="en-US" sz="3600" dirty="0"/>
              <a:t>not code for parts of proteins. </a:t>
            </a:r>
            <a:endParaRPr lang="en-US" sz="3600" dirty="0" smtClean="0"/>
          </a:p>
          <a:p>
            <a:r>
              <a:rPr lang="en-US" sz="3600" dirty="0" smtClean="0"/>
              <a:t>Exons-part of gene  </a:t>
            </a:r>
            <a:r>
              <a:rPr lang="en-US" sz="3600" dirty="0"/>
              <a:t>that </a:t>
            </a:r>
            <a:r>
              <a:rPr lang="en-US" sz="3600" dirty="0" smtClean="0"/>
              <a:t> </a:t>
            </a:r>
            <a:r>
              <a:rPr lang="en-US" sz="3600" dirty="0"/>
              <a:t>code for segments of a protein</a:t>
            </a:r>
            <a:r>
              <a:rPr lang="en-US" sz="3600" dirty="0" smtClean="0"/>
              <a:t>.</a:t>
            </a:r>
          </a:p>
        </p:txBody>
      </p:sp>
    </p:spTree>
    <p:extLst>
      <p:ext uri="{BB962C8B-B14F-4D97-AF65-F5344CB8AC3E}">
        <p14:creationId xmlns:p14="http://schemas.microsoft.com/office/powerpoint/2010/main" val="22216397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TRANSCRIPTION</a:t>
            </a:r>
          </a:p>
        </p:txBody>
      </p:sp>
      <p:sp>
        <p:nvSpPr>
          <p:cNvPr id="3" name="Content Placeholder 2"/>
          <p:cNvSpPr>
            <a:spLocks noGrp="1"/>
          </p:cNvSpPr>
          <p:nvPr>
            <p:ph idx="1"/>
          </p:nvPr>
        </p:nvSpPr>
        <p:spPr/>
        <p:txBody>
          <a:bodyPr>
            <a:noAutofit/>
          </a:bodyPr>
          <a:lstStyle/>
          <a:p>
            <a:r>
              <a:rPr lang="en-US" sz="3600" dirty="0"/>
              <a:t>Pre-</a:t>
            </a:r>
            <a:r>
              <a:rPr lang="en-US" sz="3600" dirty="0" err="1"/>
              <a:t>Mrna</a:t>
            </a:r>
            <a:r>
              <a:rPr lang="en-US" sz="3600" dirty="0"/>
              <a:t>-Transcript with information from both introns and exons.</a:t>
            </a:r>
          </a:p>
          <a:p>
            <a:r>
              <a:rPr lang="en-US" sz="3600" dirty="0" smtClean="0"/>
              <a:t>Small </a:t>
            </a:r>
            <a:r>
              <a:rPr lang="en-US" sz="3600" dirty="0"/>
              <a:t>nuclear ribonucleoproteins (</a:t>
            </a:r>
            <a:r>
              <a:rPr lang="en-US" sz="3600" dirty="0" err="1"/>
              <a:t>snRNPs</a:t>
            </a:r>
            <a:r>
              <a:rPr lang="en-US" sz="3600" dirty="0"/>
              <a:t>, pronounced “</a:t>
            </a:r>
            <a:r>
              <a:rPr lang="en-US" sz="3600" dirty="0" err="1"/>
              <a:t>snurps</a:t>
            </a:r>
            <a:r>
              <a:rPr lang="en-US" sz="3600" dirty="0"/>
              <a:t>”) </a:t>
            </a:r>
            <a:r>
              <a:rPr lang="en-US" sz="3600" dirty="0" smtClean="0"/>
              <a:t>removes introns  from pre-</a:t>
            </a:r>
            <a:r>
              <a:rPr lang="en-US" sz="3600" dirty="0" err="1" smtClean="0"/>
              <a:t>Mrna</a:t>
            </a:r>
            <a:r>
              <a:rPr lang="en-US" sz="3600" dirty="0" smtClean="0"/>
              <a:t>.</a:t>
            </a:r>
          </a:p>
          <a:p>
            <a:r>
              <a:rPr lang="en-US" sz="3600" dirty="0"/>
              <a:t>The </a:t>
            </a:r>
            <a:r>
              <a:rPr lang="en-US" sz="3600" dirty="0" err="1"/>
              <a:t>snRNPs</a:t>
            </a:r>
            <a:r>
              <a:rPr lang="en-US" sz="3600" dirty="0"/>
              <a:t> are enzymes that cut out the introns and splice together the exons</a:t>
            </a:r>
            <a:r>
              <a:rPr lang="en-US" sz="3600" dirty="0" smtClean="0"/>
              <a:t>.</a:t>
            </a:r>
          </a:p>
          <a:p>
            <a:r>
              <a:rPr lang="en-US" sz="3600" dirty="0"/>
              <a:t>The </a:t>
            </a:r>
            <a:r>
              <a:rPr lang="en-US" sz="3600" dirty="0" smtClean="0"/>
              <a:t>resulting </a:t>
            </a:r>
            <a:r>
              <a:rPr lang="en-US" sz="3600" dirty="0"/>
              <a:t>product is a functional </a:t>
            </a:r>
            <a:r>
              <a:rPr lang="en-US" sz="3600" dirty="0" smtClean="0"/>
              <a:t>mRNA. </a:t>
            </a:r>
            <a:endParaRPr lang="en-US" sz="3600" dirty="0"/>
          </a:p>
        </p:txBody>
      </p:sp>
    </p:spTree>
    <p:extLst>
      <p:ext uri="{BB962C8B-B14F-4D97-AF65-F5344CB8AC3E}">
        <p14:creationId xmlns:p14="http://schemas.microsoft.com/office/powerpoint/2010/main" val="13131295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TRANSCRIPTION</a:t>
            </a:r>
          </a:p>
        </p:txBody>
      </p:sp>
      <p:sp>
        <p:nvSpPr>
          <p:cNvPr id="3" name="Content Placeholder 2"/>
          <p:cNvSpPr>
            <a:spLocks noGrp="1"/>
          </p:cNvSpPr>
          <p:nvPr>
            <p:ph idx="1"/>
          </p:nvPr>
        </p:nvSpPr>
        <p:spPr/>
        <p:txBody>
          <a:bodyPr>
            <a:normAutofit fontScale="92500" lnSpcReduction="10000"/>
          </a:bodyPr>
          <a:lstStyle/>
          <a:p>
            <a:r>
              <a:rPr lang="en-US" sz="3600" dirty="0" smtClean="0"/>
              <a:t>Human </a:t>
            </a:r>
            <a:r>
              <a:rPr lang="en-US" sz="3600" dirty="0"/>
              <a:t>genome contains around 30,000 </a:t>
            </a:r>
            <a:r>
              <a:rPr lang="en-US" sz="3600" dirty="0" smtClean="0"/>
              <a:t>genes but probably </a:t>
            </a:r>
            <a:r>
              <a:rPr lang="en-US" sz="3600" dirty="0"/>
              <a:t>500,000 to 1 million human </a:t>
            </a:r>
            <a:r>
              <a:rPr lang="en-US" sz="3600" dirty="0" smtClean="0"/>
              <a:t>proteins.</a:t>
            </a:r>
          </a:p>
          <a:p>
            <a:r>
              <a:rPr lang="en-US" sz="3600" dirty="0" smtClean="0"/>
              <a:t>Alternative </a:t>
            </a:r>
            <a:r>
              <a:rPr lang="en-US" sz="3600" dirty="0"/>
              <a:t>splicing of </a:t>
            </a:r>
            <a:r>
              <a:rPr lang="en-US" sz="3600" dirty="0" err="1" smtClean="0"/>
              <a:t>Mrna</a:t>
            </a:r>
            <a:r>
              <a:rPr lang="en-US" sz="3600" dirty="0" smtClean="0"/>
              <a:t>  is  </a:t>
            </a:r>
            <a:r>
              <a:rPr lang="en-US" sz="3600" dirty="0"/>
              <a:t>a process in which the pre-mRNA transcribed from a gene is spliced in different ways to produce several different mRNAs</a:t>
            </a:r>
            <a:r>
              <a:rPr lang="en-US" sz="3600" dirty="0" smtClean="0"/>
              <a:t>.</a:t>
            </a:r>
          </a:p>
          <a:p>
            <a:r>
              <a:rPr lang="en-US" sz="3600" dirty="0" smtClean="0"/>
              <a:t>One </a:t>
            </a:r>
            <a:r>
              <a:rPr lang="en-US" sz="3600" dirty="0"/>
              <a:t>gene may </a:t>
            </a:r>
            <a:r>
              <a:rPr lang="en-US" sz="3600" dirty="0" smtClean="0"/>
              <a:t>code </a:t>
            </a:r>
            <a:r>
              <a:rPr lang="en-US" sz="3600" dirty="0"/>
              <a:t>for 10 or more different proteins</a:t>
            </a:r>
            <a:r>
              <a:rPr lang="en-US" sz="3600" dirty="0" smtClean="0"/>
              <a:t>.</a:t>
            </a:r>
          </a:p>
          <a:p>
            <a:r>
              <a:rPr lang="en-US" sz="3600" dirty="0" smtClean="0"/>
              <a:t>Chemical alterations at the </a:t>
            </a:r>
            <a:r>
              <a:rPr lang="en-US" sz="3600" dirty="0" err="1" smtClean="0"/>
              <a:t>golgi</a:t>
            </a:r>
            <a:r>
              <a:rPr lang="en-US" sz="3600" dirty="0" smtClean="0"/>
              <a:t> apparatus </a:t>
            </a:r>
            <a:r>
              <a:rPr lang="en-US" sz="3600" dirty="0"/>
              <a:t>can produce two or more different proteins from a single translation.</a:t>
            </a:r>
          </a:p>
          <a:p>
            <a:endParaRPr lang="en-US" sz="3600" dirty="0" smtClean="0"/>
          </a:p>
        </p:txBody>
      </p:sp>
    </p:spTree>
    <p:extLst>
      <p:ext uri="{BB962C8B-B14F-4D97-AF65-F5344CB8AC3E}">
        <p14:creationId xmlns:p14="http://schemas.microsoft.com/office/powerpoint/2010/main" val="3474976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NUCLEUS</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t>OBJECTIVE.</a:t>
            </a:r>
          </a:p>
          <a:p>
            <a:r>
              <a:rPr lang="en-US" sz="3600" dirty="0" smtClean="0"/>
              <a:t>Describe the structure and function of the nucleus.</a:t>
            </a:r>
          </a:p>
          <a:p>
            <a:endParaRPr lang="en-US" sz="3600" dirty="0"/>
          </a:p>
        </p:txBody>
      </p:sp>
    </p:spTree>
    <p:extLst>
      <p:ext uri="{BB962C8B-B14F-4D97-AF65-F5344CB8AC3E}">
        <p14:creationId xmlns:p14="http://schemas.microsoft.com/office/powerpoint/2010/main" val="39493569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The </a:t>
            </a:r>
            <a:r>
              <a:rPr lang="en-US" sz="3600" dirty="0"/>
              <a:t>nucleotide sequence in an mRNA molecule speciﬁes the amino acid sequence of a protein</a:t>
            </a:r>
            <a:r>
              <a:rPr lang="en-US" sz="3600" dirty="0" smtClean="0"/>
              <a:t>.</a:t>
            </a:r>
          </a:p>
          <a:p>
            <a:r>
              <a:rPr lang="en-US" sz="3600" dirty="0"/>
              <a:t>Ribosomes in the cytoplasm carry out </a:t>
            </a:r>
            <a:r>
              <a:rPr lang="en-US" sz="3600" dirty="0" smtClean="0"/>
              <a:t>translation.</a:t>
            </a:r>
          </a:p>
          <a:p>
            <a:r>
              <a:rPr lang="en-US" sz="3600" dirty="0"/>
              <a:t>The small subunit of a ribosome has a binding site for </a:t>
            </a:r>
            <a:r>
              <a:rPr lang="en-US" sz="3600" dirty="0" err="1" smtClean="0"/>
              <a:t>Mrna</a:t>
            </a:r>
            <a:r>
              <a:rPr lang="en-US" sz="3600" dirty="0" smtClean="0"/>
              <a:t>.</a:t>
            </a:r>
          </a:p>
          <a:p>
            <a:r>
              <a:rPr lang="en-US" sz="3600" dirty="0"/>
              <a:t>T</a:t>
            </a:r>
            <a:r>
              <a:rPr lang="en-US" sz="3600" dirty="0" smtClean="0"/>
              <a:t>he </a:t>
            </a:r>
            <a:r>
              <a:rPr lang="en-US" sz="3600" dirty="0"/>
              <a:t>large subunit has two binding sites for </a:t>
            </a:r>
            <a:r>
              <a:rPr lang="en-US" sz="3600" dirty="0" err="1"/>
              <a:t>tRNA</a:t>
            </a:r>
            <a:r>
              <a:rPr lang="en-US" sz="3600" dirty="0"/>
              <a:t> molecules, a P site and an A </a:t>
            </a:r>
            <a:r>
              <a:rPr lang="en-US" sz="3600" dirty="0" smtClean="0"/>
              <a:t>site.  </a:t>
            </a:r>
            <a:endParaRPr lang="en-US" sz="3600" dirty="0"/>
          </a:p>
        </p:txBody>
      </p:sp>
    </p:spTree>
    <p:extLst>
      <p:ext uri="{BB962C8B-B14F-4D97-AF65-F5344CB8AC3E}">
        <p14:creationId xmlns:p14="http://schemas.microsoft.com/office/powerpoint/2010/main" val="40215870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fontScale="92500" lnSpcReduction="10000"/>
          </a:bodyPr>
          <a:lstStyle/>
          <a:p>
            <a:r>
              <a:rPr lang="en-US" sz="3600" dirty="0" smtClean="0"/>
              <a:t>The </a:t>
            </a:r>
            <a:r>
              <a:rPr lang="en-US" sz="3600" dirty="0"/>
              <a:t>ﬁrst </a:t>
            </a:r>
            <a:r>
              <a:rPr lang="en-US" sz="3600" dirty="0" err="1"/>
              <a:t>tRNA</a:t>
            </a:r>
            <a:r>
              <a:rPr lang="en-US" sz="3600" dirty="0"/>
              <a:t> molecule bearing its speciﬁc amino acid attaches to mRNA at the P site. </a:t>
            </a:r>
            <a:endParaRPr lang="en-US" sz="3600" dirty="0" smtClean="0"/>
          </a:p>
          <a:p>
            <a:r>
              <a:rPr lang="en-US" sz="3600" dirty="0" smtClean="0"/>
              <a:t>The </a:t>
            </a:r>
            <a:r>
              <a:rPr lang="en-US" sz="3600" dirty="0"/>
              <a:t>A site holds the next </a:t>
            </a:r>
            <a:r>
              <a:rPr lang="en-US" sz="3600" dirty="0" err="1"/>
              <a:t>tRNA</a:t>
            </a:r>
            <a:r>
              <a:rPr lang="en-US" sz="3600" dirty="0"/>
              <a:t> molecule bearing its amino acid</a:t>
            </a:r>
            <a:r>
              <a:rPr lang="en-US" sz="3600" dirty="0" smtClean="0"/>
              <a:t>.</a:t>
            </a:r>
          </a:p>
          <a:p>
            <a:pPr marL="0" indent="0">
              <a:buNone/>
            </a:pPr>
            <a:r>
              <a:rPr lang="en-US" sz="3600" smtClean="0"/>
              <a:t>1.A </a:t>
            </a:r>
            <a:r>
              <a:rPr lang="en-US" sz="3600" dirty="0"/>
              <a:t>mRNA molecule binds to the small ribosomal subunit at the mRNA binding site. A special </a:t>
            </a:r>
            <a:r>
              <a:rPr lang="en-US" sz="3600" dirty="0" err="1"/>
              <a:t>tRNA</a:t>
            </a:r>
            <a:r>
              <a:rPr lang="en-US" sz="3600" dirty="0"/>
              <a:t>, called initiator </a:t>
            </a:r>
            <a:r>
              <a:rPr lang="en-US" sz="3600" dirty="0" err="1"/>
              <a:t>tRNA</a:t>
            </a:r>
            <a:r>
              <a:rPr lang="en-US" sz="3600" dirty="0"/>
              <a:t>, binds to the start codon (AUG) on mRNA, where translation begins. </a:t>
            </a:r>
          </a:p>
        </p:txBody>
      </p:sp>
    </p:spTree>
    <p:extLst>
      <p:ext uri="{BB962C8B-B14F-4D97-AF65-F5344CB8AC3E}">
        <p14:creationId xmlns:p14="http://schemas.microsoft.com/office/powerpoint/2010/main" val="22216986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a:bodyPr>
          <a:lstStyle/>
          <a:p>
            <a:r>
              <a:rPr lang="en-US" sz="3600" dirty="0"/>
              <a:t>The </a:t>
            </a:r>
            <a:r>
              <a:rPr lang="en-US" sz="3600" dirty="0" err="1"/>
              <a:t>tRNA</a:t>
            </a:r>
            <a:r>
              <a:rPr lang="en-US" sz="3600" dirty="0"/>
              <a:t> anticodon (UAC) attaches to the mRNA codon (AUG) by pairing between the complementary bases. Besides being the start codon, AUG is also the codon for the amino acid methionine. Thus, methionine is always the ﬁrst amino acid in a growing polypeptide.</a:t>
            </a:r>
          </a:p>
          <a:p>
            <a:pPr marL="0" indent="0">
              <a:buNone/>
            </a:pPr>
            <a:r>
              <a:rPr lang="en-US" sz="3600" dirty="0"/>
              <a:t> </a:t>
            </a:r>
          </a:p>
          <a:p>
            <a:endParaRPr lang="en-US" dirty="0"/>
          </a:p>
        </p:txBody>
      </p:sp>
    </p:spTree>
    <p:extLst>
      <p:ext uri="{BB962C8B-B14F-4D97-AF65-F5344CB8AC3E}">
        <p14:creationId xmlns:p14="http://schemas.microsoft.com/office/powerpoint/2010/main" val="37538646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lnSpcReduction="10000"/>
          </a:bodyPr>
          <a:lstStyle/>
          <a:p>
            <a:pPr marL="0" indent="0">
              <a:buNone/>
            </a:pPr>
            <a:r>
              <a:rPr lang="en-US" sz="3600" dirty="0" smtClean="0"/>
              <a:t>2.Next</a:t>
            </a:r>
            <a:r>
              <a:rPr lang="en-US" sz="3600" dirty="0"/>
              <a:t>, the large ribosomal subunit attaches to the small ribosomal subunit–mRNA complex, creating a functional ribosome. The initiator </a:t>
            </a:r>
            <a:r>
              <a:rPr lang="en-US" sz="3600" dirty="0" err="1"/>
              <a:t>tRNA</a:t>
            </a:r>
            <a:r>
              <a:rPr lang="en-US" sz="3600" dirty="0"/>
              <a:t>, with its amino acid (methionine), ﬁts into the P site of the ribosome. </a:t>
            </a:r>
            <a:endParaRPr lang="en-US" sz="3600" dirty="0" smtClean="0"/>
          </a:p>
          <a:p>
            <a:pPr marL="0" indent="0">
              <a:buNone/>
            </a:pPr>
            <a:r>
              <a:rPr lang="en-US" sz="3600" dirty="0" smtClean="0"/>
              <a:t>3.The </a:t>
            </a:r>
            <a:r>
              <a:rPr lang="en-US" sz="3600" dirty="0"/>
              <a:t>anticodon of another </a:t>
            </a:r>
            <a:r>
              <a:rPr lang="en-US" sz="3600" dirty="0" err="1"/>
              <a:t>tRNA</a:t>
            </a:r>
            <a:r>
              <a:rPr lang="en-US" sz="3600" dirty="0"/>
              <a:t> with its attached amino acid pairs with the second mRNA codon at the A site of the ribosome. </a:t>
            </a:r>
          </a:p>
        </p:txBody>
      </p:sp>
    </p:spTree>
    <p:extLst>
      <p:ext uri="{BB962C8B-B14F-4D97-AF65-F5344CB8AC3E}">
        <p14:creationId xmlns:p14="http://schemas.microsoft.com/office/powerpoint/2010/main" val="4024341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a:bodyPr>
          <a:lstStyle/>
          <a:p>
            <a:pPr marL="0" indent="0">
              <a:buNone/>
            </a:pPr>
            <a:r>
              <a:rPr lang="en-US" sz="3600" dirty="0" smtClean="0"/>
              <a:t>4.A </a:t>
            </a:r>
            <a:r>
              <a:rPr lang="en-US" sz="3600" dirty="0"/>
              <a:t>component of the large ribosomal subunit catalyzes the formation of a peptide bond between methionine, which separates from its </a:t>
            </a:r>
            <a:r>
              <a:rPr lang="en-US" sz="3600" dirty="0" err="1"/>
              <a:t>tRNA</a:t>
            </a:r>
            <a:r>
              <a:rPr lang="en-US" sz="3600" dirty="0"/>
              <a:t> at the P site, and the amino acid carried by the </a:t>
            </a:r>
            <a:r>
              <a:rPr lang="en-US" sz="3600" dirty="0" err="1"/>
              <a:t>tRNA</a:t>
            </a:r>
            <a:r>
              <a:rPr lang="en-US" sz="3600" dirty="0"/>
              <a:t> at the A site. </a:t>
            </a:r>
          </a:p>
        </p:txBody>
      </p:sp>
    </p:spTree>
    <p:extLst>
      <p:ext uri="{BB962C8B-B14F-4D97-AF65-F5344CB8AC3E}">
        <p14:creationId xmlns:p14="http://schemas.microsoft.com/office/powerpoint/2010/main" val="14947700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lnSpcReduction="10000"/>
          </a:bodyPr>
          <a:lstStyle/>
          <a:p>
            <a:pPr marL="0" indent="0">
              <a:buNone/>
            </a:pPr>
            <a:r>
              <a:rPr lang="en-US" sz="3600" dirty="0" smtClean="0"/>
              <a:t>5 </a:t>
            </a:r>
            <a:r>
              <a:rPr lang="en-US" sz="3600" dirty="0"/>
              <a:t>After peptide bond formation, the </a:t>
            </a:r>
            <a:r>
              <a:rPr lang="en-US" sz="3600" dirty="0" err="1"/>
              <a:t>tRNA</a:t>
            </a:r>
            <a:r>
              <a:rPr lang="en-US" sz="3600" dirty="0"/>
              <a:t> at the P site detaches from the ribosome, and the ribosome shifts the mRNA strand by one codon. The </a:t>
            </a:r>
            <a:r>
              <a:rPr lang="en-US" sz="3600" dirty="0" err="1"/>
              <a:t>tRNA</a:t>
            </a:r>
            <a:r>
              <a:rPr lang="en-US" sz="3600" dirty="0"/>
              <a:t> in the A site bearing the two-peptide protein shifts into the P site, allowing another </a:t>
            </a:r>
            <a:r>
              <a:rPr lang="en-US" sz="3600" dirty="0" err="1"/>
              <a:t>tRNA</a:t>
            </a:r>
            <a:r>
              <a:rPr lang="en-US" sz="3600" dirty="0"/>
              <a:t> with its amino acid to bind to a newly exposed codon at the A site. Steps ● 3 through ● 5 occur repeatedly, and the protein lengthens </a:t>
            </a:r>
            <a:r>
              <a:rPr lang="en-US" sz="3600" dirty="0" smtClean="0"/>
              <a:t>progressively.</a:t>
            </a:r>
            <a:endParaRPr lang="en-US" sz="3600" dirty="0"/>
          </a:p>
        </p:txBody>
      </p:sp>
    </p:spTree>
    <p:extLst>
      <p:ext uri="{BB962C8B-B14F-4D97-AF65-F5344CB8AC3E}">
        <p14:creationId xmlns:p14="http://schemas.microsoft.com/office/powerpoint/2010/main" val="40183268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a:bodyPr>
          <a:lstStyle/>
          <a:p>
            <a:pPr marL="0" indent="0">
              <a:buNone/>
            </a:pPr>
            <a:r>
              <a:rPr lang="en-US" sz="3600" dirty="0" smtClean="0"/>
              <a:t>6.Protein </a:t>
            </a:r>
            <a:r>
              <a:rPr lang="en-US" sz="3600" dirty="0"/>
              <a:t>synthesis ends when the ribosome reaches a stop codon at the A site, which causes the completed protein to detach from the ﬁnal </a:t>
            </a:r>
            <a:r>
              <a:rPr lang="en-US" sz="3600" dirty="0" err="1"/>
              <a:t>tRNA</a:t>
            </a:r>
            <a:r>
              <a:rPr lang="en-US" sz="3600" dirty="0"/>
              <a:t>. When the </a:t>
            </a:r>
            <a:r>
              <a:rPr lang="en-US" sz="3600" dirty="0" err="1"/>
              <a:t>tRNA</a:t>
            </a:r>
            <a:r>
              <a:rPr lang="en-US" sz="3600" dirty="0"/>
              <a:t> vacates the A site, the ribosome splits into its large and small subunits.</a:t>
            </a:r>
          </a:p>
          <a:p>
            <a:endParaRPr lang="en-US" dirty="0"/>
          </a:p>
        </p:txBody>
      </p:sp>
    </p:spTree>
    <p:extLst>
      <p:ext uri="{BB962C8B-B14F-4D97-AF65-F5344CB8AC3E}">
        <p14:creationId xmlns:p14="http://schemas.microsoft.com/office/powerpoint/2010/main" val="6790690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Autofit/>
          </a:bodyPr>
          <a:lstStyle/>
          <a:p>
            <a:r>
              <a:rPr lang="en-US" sz="3600" dirty="0"/>
              <a:t>Protein synthesis progresses at a rate of about 15 peptide bonds per second</a:t>
            </a:r>
            <a:r>
              <a:rPr lang="en-US" sz="3600" dirty="0" smtClean="0"/>
              <a:t>.</a:t>
            </a:r>
          </a:p>
          <a:p>
            <a:r>
              <a:rPr lang="en-US" sz="3600" dirty="0"/>
              <a:t>As the ribosome moves along the mRNA and before it completes synthesis of the whole protein, another ribosome may attach behind it and begin translation of the same mRNA strand. </a:t>
            </a:r>
            <a:endParaRPr lang="en-US" sz="3600" dirty="0" smtClean="0"/>
          </a:p>
          <a:p>
            <a:r>
              <a:rPr lang="en-US" sz="3600" dirty="0" smtClean="0"/>
              <a:t>Several </a:t>
            </a:r>
            <a:r>
              <a:rPr lang="en-US" sz="3600" dirty="0"/>
              <a:t>ribosomes attached to the same mRNA constitute a polyribosome. </a:t>
            </a:r>
            <a:endParaRPr lang="en-US" sz="3600" dirty="0" smtClean="0"/>
          </a:p>
        </p:txBody>
      </p:sp>
    </p:spTree>
    <p:extLst>
      <p:ext uri="{BB962C8B-B14F-4D97-AF65-F5344CB8AC3E}">
        <p14:creationId xmlns:p14="http://schemas.microsoft.com/office/powerpoint/2010/main" val="31488262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a:t>
            </a:r>
          </a:p>
        </p:txBody>
      </p:sp>
      <p:sp>
        <p:nvSpPr>
          <p:cNvPr id="3" name="Content Placeholder 2"/>
          <p:cNvSpPr>
            <a:spLocks noGrp="1"/>
          </p:cNvSpPr>
          <p:nvPr>
            <p:ph idx="1"/>
          </p:nvPr>
        </p:nvSpPr>
        <p:spPr/>
        <p:txBody>
          <a:bodyPr>
            <a:normAutofit/>
          </a:bodyPr>
          <a:lstStyle/>
          <a:p>
            <a:r>
              <a:rPr lang="en-US" sz="3600" dirty="0"/>
              <a:t>The simultaneous movement of several ribosomes along the same mRNA molecule permits the translation of one mRNA into several identical proteins at the same time.</a:t>
            </a:r>
          </a:p>
          <a:p>
            <a:endParaRPr lang="en-US" sz="3600" dirty="0"/>
          </a:p>
          <a:p>
            <a:endParaRPr lang="en-US" sz="3600" dirty="0"/>
          </a:p>
        </p:txBody>
      </p:sp>
    </p:spTree>
    <p:extLst>
      <p:ext uri="{BB962C8B-B14F-4D97-AF65-F5344CB8AC3E}">
        <p14:creationId xmlns:p14="http://schemas.microsoft.com/office/powerpoint/2010/main" val="20873909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CONNECTION-RECOMBINANT DNA</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Techniques </a:t>
            </a:r>
            <a:r>
              <a:rPr lang="en-US" sz="3600" dirty="0"/>
              <a:t>for inserting genes from other </a:t>
            </a:r>
            <a:r>
              <a:rPr lang="en-US" sz="3600" dirty="0" smtClean="0"/>
              <a:t>organisms into </a:t>
            </a:r>
            <a:r>
              <a:rPr lang="en-US" sz="3600" dirty="0"/>
              <a:t>a </a:t>
            </a:r>
            <a:r>
              <a:rPr lang="en-US" sz="3600" dirty="0" smtClean="0"/>
              <a:t>variety of host cells.</a:t>
            </a:r>
          </a:p>
          <a:p>
            <a:r>
              <a:rPr lang="en-US" sz="3600" dirty="0" smtClean="0"/>
              <a:t>This cause </a:t>
            </a:r>
            <a:r>
              <a:rPr lang="en-US" sz="3600" dirty="0"/>
              <a:t>the host organism to produce proteins it normally does not synthesize. </a:t>
            </a:r>
            <a:endParaRPr lang="en-US" sz="3600" dirty="0" smtClean="0"/>
          </a:p>
          <a:p>
            <a:r>
              <a:rPr lang="en-US" sz="3600" dirty="0" smtClean="0"/>
              <a:t>Recombinants-Organisms that are altered.</a:t>
            </a:r>
          </a:p>
          <a:p>
            <a:r>
              <a:rPr lang="en-US" sz="3600" dirty="0"/>
              <a:t>Recombinant DNA-a combination of DNA from different </a:t>
            </a:r>
            <a:r>
              <a:rPr lang="en-US" sz="3600" dirty="0" smtClean="0"/>
              <a:t>source. </a:t>
            </a:r>
            <a:endParaRPr lang="en-US" sz="3600" dirty="0"/>
          </a:p>
        </p:txBody>
      </p:sp>
    </p:spTree>
    <p:extLst>
      <p:ext uri="{BB962C8B-B14F-4D97-AF65-F5344CB8AC3E}">
        <p14:creationId xmlns:p14="http://schemas.microsoft.com/office/powerpoint/2010/main" val="3354859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NUCLEUS</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A spherical or oval-shaped structure.</a:t>
            </a:r>
          </a:p>
          <a:p>
            <a:r>
              <a:rPr lang="en-US" sz="3600" dirty="0" smtClean="0"/>
              <a:t>Most cells have a single nucleus.</a:t>
            </a:r>
          </a:p>
          <a:p>
            <a:r>
              <a:rPr lang="en-US" sz="3600" dirty="0" smtClean="0"/>
              <a:t>Nuclear envelope(A double membrane ).</a:t>
            </a:r>
          </a:p>
          <a:p>
            <a:r>
              <a:rPr lang="en-US" sz="3600" dirty="0" smtClean="0"/>
              <a:t>Nuclear </a:t>
            </a:r>
            <a:r>
              <a:rPr lang="en-US" sz="3600" dirty="0"/>
              <a:t>pores-openings </a:t>
            </a:r>
            <a:r>
              <a:rPr lang="en-US" sz="3600" dirty="0" smtClean="0"/>
              <a:t>extending </a:t>
            </a:r>
            <a:r>
              <a:rPr lang="en-US" sz="3600" dirty="0"/>
              <a:t>through the nuclear envelope(10 times </a:t>
            </a:r>
            <a:r>
              <a:rPr lang="en-US" sz="3600" dirty="0" smtClean="0"/>
              <a:t>larger than channels in </a:t>
            </a:r>
            <a:r>
              <a:rPr lang="en-US" sz="3600" dirty="0" err="1" smtClean="0"/>
              <a:t>plasmalemma</a:t>
            </a:r>
            <a:r>
              <a:rPr lang="en-US" sz="3600" dirty="0" smtClean="0"/>
              <a:t>). </a:t>
            </a:r>
          </a:p>
          <a:p>
            <a:r>
              <a:rPr lang="en-US" sz="3600" dirty="0" smtClean="0"/>
              <a:t>Diffusion/active transport.</a:t>
            </a:r>
            <a:endParaRPr lang="en-US" sz="3600" dirty="0"/>
          </a:p>
        </p:txBody>
      </p:sp>
    </p:spTree>
    <p:extLst>
      <p:ext uri="{BB962C8B-B14F-4D97-AF65-F5344CB8AC3E}">
        <p14:creationId xmlns:p14="http://schemas.microsoft.com/office/powerpoint/2010/main" val="7037335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CONNECTION-RECOMBINANT DNA</a:t>
            </a:r>
          </a:p>
        </p:txBody>
      </p:sp>
      <p:sp>
        <p:nvSpPr>
          <p:cNvPr id="3" name="Content Placeholder 2"/>
          <p:cNvSpPr>
            <a:spLocks noGrp="1"/>
          </p:cNvSpPr>
          <p:nvPr>
            <p:ph idx="1"/>
          </p:nvPr>
        </p:nvSpPr>
        <p:spPr/>
        <p:txBody>
          <a:bodyPr>
            <a:normAutofit/>
          </a:bodyPr>
          <a:lstStyle/>
          <a:p>
            <a:r>
              <a:rPr lang="en-US" sz="3600" dirty="0"/>
              <a:t>Genetic engineering-The technology </a:t>
            </a:r>
            <a:r>
              <a:rPr lang="en-US" sz="3600" dirty="0" smtClean="0"/>
              <a:t> arising </a:t>
            </a:r>
            <a:r>
              <a:rPr lang="en-US" sz="3600" dirty="0"/>
              <a:t>from the manipulation of genetic </a:t>
            </a:r>
            <a:r>
              <a:rPr lang="en-US" sz="3600" dirty="0" smtClean="0"/>
              <a:t>material.</a:t>
            </a:r>
          </a:p>
          <a:p>
            <a:r>
              <a:rPr lang="en-US" sz="3600" dirty="0"/>
              <a:t>Bacteria- human growth hormone (</a:t>
            </a:r>
            <a:r>
              <a:rPr lang="en-US" sz="3600" dirty="0" err="1"/>
              <a:t>hGH</a:t>
            </a:r>
            <a:r>
              <a:rPr lang="en-US" sz="3600" dirty="0"/>
              <a:t>), insulin, interferon (IFN), erythropoietin (EPO</a:t>
            </a:r>
            <a:r>
              <a:rPr lang="en-US" sz="3600" dirty="0" smtClean="0"/>
              <a:t>).  </a:t>
            </a:r>
            <a:endParaRPr lang="en-US" sz="3600" dirty="0"/>
          </a:p>
        </p:txBody>
      </p:sp>
    </p:spTree>
    <p:extLst>
      <p:ext uri="{BB962C8B-B14F-4D97-AF65-F5344CB8AC3E}">
        <p14:creationId xmlns:p14="http://schemas.microsoft.com/office/powerpoint/2010/main" val="39895196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CONNECTION-RECOMBINANT DNA</a:t>
            </a:r>
          </a:p>
        </p:txBody>
      </p:sp>
      <p:sp>
        <p:nvSpPr>
          <p:cNvPr id="3" name="Content Placeholder 2"/>
          <p:cNvSpPr>
            <a:spLocks noGrp="1"/>
          </p:cNvSpPr>
          <p:nvPr>
            <p:ph idx="1"/>
          </p:nvPr>
        </p:nvSpPr>
        <p:spPr/>
        <p:txBody>
          <a:bodyPr>
            <a:normAutofit/>
          </a:bodyPr>
          <a:lstStyle/>
          <a:p>
            <a:pPr marL="0" indent="0">
              <a:buNone/>
            </a:pPr>
            <a:r>
              <a:rPr lang="en-US" sz="3600" dirty="0" smtClean="0"/>
              <a:t>1.What </a:t>
            </a:r>
            <a:r>
              <a:rPr lang="en-US" sz="3600" dirty="0"/>
              <a:t>is meant by the term gene </a:t>
            </a:r>
            <a:r>
              <a:rPr lang="en-US" sz="3600" dirty="0" smtClean="0"/>
              <a:t>expression?</a:t>
            </a:r>
          </a:p>
          <a:p>
            <a:pPr marL="0" indent="0">
              <a:buNone/>
            </a:pPr>
            <a:r>
              <a:rPr lang="en-US" sz="3600" dirty="0" smtClean="0"/>
              <a:t>2.What </a:t>
            </a:r>
            <a:r>
              <a:rPr lang="en-US" sz="3600" dirty="0"/>
              <a:t>is the difference between transcription and translation?</a:t>
            </a:r>
          </a:p>
          <a:p>
            <a:endParaRPr lang="en-US" sz="3600" dirty="0"/>
          </a:p>
        </p:txBody>
      </p:sp>
    </p:spTree>
    <p:extLst>
      <p:ext uri="{BB962C8B-B14F-4D97-AF65-F5344CB8AC3E}">
        <p14:creationId xmlns:p14="http://schemas.microsoft.com/office/powerpoint/2010/main" val="33898551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9600" dirty="0" smtClean="0"/>
              <a:t>THE END</a:t>
            </a:r>
            <a:endParaRPr lang="en-US" sz="9600" dirty="0"/>
          </a:p>
        </p:txBody>
      </p:sp>
      <p:sp>
        <p:nvSpPr>
          <p:cNvPr id="3" name="Content Placeholder 2"/>
          <p:cNvSpPr>
            <a:spLocks noGrp="1"/>
          </p:cNvSpPr>
          <p:nvPr>
            <p:ph idx="1"/>
          </p:nvPr>
        </p:nvSpPr>
        <p:spPr>
          <a:xfrm>
            <a:off x="1122218" y="1825625"/>
            <a:ext cx="10231582" cy="4351338"/>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9600" dirty="0" smtClean="0"/>
              <a:t>THANK YOU</a:t>
            </a:r>
            <a:endParaRPr lang="en-US" sz="9600" dirty="0"/>
          </a:p>
        </p:txBody>
      </p:sp>
    </p:spTree>
    <p:extLst>
      <p:ext uri="{BB962C8B-B14F-4D97-AF65-F5344CB8AC3E}">
        <p14:creationId xmlns:p14="http://schemas.microsoft.com/office/powerpoint/2010/main" val="2449177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NUCLEUS</a:t>
            </a:r>
          </a:p>
        </p:txBody>
      </p:sp>
      <p:sp>
        <p:nvSpPr>
          <p:cNvPr id="3" name="Content Placeholder 2"/>
          <p:cNvSpPr>
            <a:spLocks noGrp="1"/>
          </p:cNvSpPr>
          <p:nvPr>
            <p:ph idx="1"/>
          </p:nvPr>
        </p:nvSpPr>
        <p:spPr/>
        <p:txBody>
          <a:bodyPr>
            <a:normAutofit fontScale="92500" lnSpcReduction="10000"/>
          </a:bodyPr>
          <a:lstStyle/>
          <a:p>
            <a:r>
              <a:rPr lang="en-US" sz="3600" dirty="0"/>
              <a:t>Nucleoli-spherical </a:t>
            </a:r>
            <a:r>
              <a:rPr lang="en-US" sz="3600" dirty="0" smtClean="0"/>
              <a:t>bodies.</a:t>
            </a:r>
          </a:p>
          <a:p>
            <a:r>
              <a:rPr lang="en-US" sz="3600" dirty="0" smtClean="0"/>
              <a:t>Produce ribosomes</a:t>
            </a:r>
          </a:p>
          <a:p>
            <a:r>
              <a:rPr lang="en-US" sz="3600" dirty="0" smtClean="0"/>
              <a:t>Nucleoli is a </a:t>
            </a:r>
            <a:r>
              <a:rPr lang="en-US" sz="3600" dirty="0"/>
              <a:t>cluster of protein, DNA, and </a:t>
            </a:r>
            <a:r>
              <a:rPr lang="en-US" sz="3600" dirty="0" smtClean="0"/>
              <a:t>RNA.</a:t>
            </a:r>
          </a:p>
          <a:p>
            <a:r>
              <a:rPr lang="en-US" sz="3600" dirty="0" smtClean="0"/>
              <a:t>No  </a:t>
            </a:r>
            <a:r>
              <a:rPr lang="en-US" sz="3600" dirty="0"/>
              <a:t>membrane</a:t>
            </a:r>
            <a:r>
              <a:rPr lang="en-US" sz="3600" dirty="0" smtClean="0"/>
              <a:t>.</a:t>
            </a:r>
          </a:p>
          <a:p>
            <a:r>
              <a:rPr lang="en-US" sz="3600" dirty="0" smtClean="0"/>
              <a:t>Prominent </a:t>
            </a:r>
            <a:r>
              <a:rPr lang="en-US" sz="3600" dirty="0"/>
              <a:t>in cells that synthesize large amounts of </a:t>
            </a:r>
            <a:r>
              <a:rPr lang="en-US" sz="3600" dirty="0" smtClean="0"/>
              <a:t>protein. </a:t>
            </a:r>
          </a:p>
          <a:p>
            <a:r>
              <a:rPr lang="en-US" sz="3600" dirty="0" smtClean="0"/>
              <a:t>Disperse </a:t>
            </a:r>
            <a:r>
              <a:rPr lang="en-US" sz="3600" dirty="0"/>
              <a:t>and disappear during cell </a:t>
            </a:r>
            <a:r>
              <a:rPr lang="en-US" sz="3600" dirty="0" smtClean="0"/>
              <a:t>division.</a:t>
            </a:r>
            <a:endParaRPr lang="en-US" sz="3600" dirty="0"/>
          </a:p>
        </p:txBody>
      </p:sp>
    </p:spTree>
    <p:extLst>
      <p:ext uri="{BB962C8B-B14F-4D97-AF65-F5344CB8AC3E}">
        <p14:creationId xmlns:p14="http://schemas.microsoft.com/office/powerpoint/2010/main" val="3211983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NUCLEUS</a:t>
            </a:r>
          </a:p>
        </p:txBody>
      </p:sp>
      <p:sp>
        <p:nvSpPr>
          <p:cNvPr id="3" name="Content Placeholder 2"/>
          <p:cNvSpPr>
            <a:spLocks noGrp="1"/>
          </p:cNvSpPr>
          <p:nvPr>
            <p:ph idx="1"/>
          </p:nvPr>
        </p:nvSpPr>
        <p:spPr/>
        <p:txBody>
          <a:bodyPr>
            <a:noAutofit/>
          </a:bodyPr>
          <a:lstStyle/>
          <a:p>
            <a:r>
              <a:rPr lang="en-US" sz="3600" dirty="0" smtClean="0"/>
              <a:t>Each </a:t>
            </a:r>
            <a:r>
              <a:rPr lang="en-US" sz="3600" dirty="0"/>
              <a:t>chromosome is a long molecule of DNA that is coiled together with several </a:t>
            </a:r>
            <a:r>
              <a:rPr lang="en-US" sz="3600" dirty="0" smtClean="0"/>
              <a:t>proteins.</a:t>
            </a:r>
          </a:p>
          <a:p>
            <a:r>
              <a:rPr lang="en-US" sz="3600" dirty="0"/>
              <a:t>Chromatin(complex of DNA, proteins, and some </a:t>
            </a:r>
            <a:r>
              <a:rPr lang="en-US" sz="3600" dirty="0" smtClean="0"/>
              <a:t>RNA).</a:t>
            </a:r>
          </a:p>
          <a:p>
            <a:r>
              <a:rPr lang="en-US" sz="3600" dirty="0"/>
              <a:t>Genome(total genetic information carried in a </a:t>
            </a:r>
            <a:r>
              <a:rPr lang="en-US" sz="3600" dirty="0" smtClean="0"/>
              <a:t>cell).</a:t>
            </a:r>
          </a:p>
          <a:p>
            <a:r>
              <a:rPr lang="en-US" sz="3600" dirty="0"/>
              <a:t>A nucleosome-consists of double-stranded DNA wrapped twice around a core of eight proteins called histones, which help organize the coiling and folding of DNA. </a:t>
            </a:r>
          </a:p>
          <a:p>
            <a:pPr marL="0" indent="0">
              <a:buNone/>
            </a:pPr>
            <a:r>
              <a:rPr lang="en-US" sz="3600" dirty="0" smtClean="0"/>
              <a:t>  </a:t>
            </a:r>
            <a:endParaRPr lang="en-US" sz="3600" dirty="0"/>
          </a:p>
        </p:txBody>
      </p:sp>
    </p:spTree>
    <p:extLst>
      <p:ext uri="{BB962C8B-B14F-4D97-AF65-F5344CB8AC3E}">
        <p14:creationId xmlns:p14="http://schemas.microsoft.com/office/powerpoint/2010/main" val="2567298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NUCLEUS</a:t>
            </a:r>
          </a:p>
        </p:txBody>
      </p:sp>
      <p:sp>
        <p:nvSpPr>
          <p:cNvPr id="3" name="Content Placeholder 2"/>
          <p:cNvSpPr>
            <a:spLocks noGrp="1"/>
          </p:cNvSpPr>
          <p:nvPr>
            <p:ph idx="1"/>
          </p:nvPr>
        </p:nvSpPr>
        <p:spPr/>
        <p:txBody>
          <a:bodyPr>
            <a:normAutofit fontScale="92500" lnSpcReduction="10000"/>
          </a:bodyPr>
          <a:lstStyle/>
          <a:p>
            <a:r>
              <a:rPr lang="en-US" sz="3600" dirty="0"/>
              <a:t>Linker DNA- string between the beads which holds adjacent nucleosomes </a:t>
            </a:r>
            <a:r>
              <a:rPr lang="en-US" sz="3600" dirty="0" smtClean="0"/>
              <a:t>together.</a:t>
            </a:r>
          </a:p>
          <a:p>
            <a:r>
              <a:rPr lang="en-US" sz="3600" dirty="0"/>
              <a:t>Chromatin ﬁber-coiling of nucleosomes into a larger-diameter which then folds into large loops  In cells that are not </a:t>
            </a:r>
            <a:r>
              <a:rPr lang="en-US" sz="3600" dirty="0" smtClean="0"/>
              <a:t>dividing.</a:t>
            </a:r>
          </a:p>
          <a:p>
            <a:r>
              <a:rPr lang="en-US" sz="3600" dirty="0"/>
              <a:t>Chromatids- </a:t>
            </a:r>
            <a:r>
              <a:rPr lang="en-US" sz="3600" dirty="0" smtClean="0"/>
              <a:t>replicated </a:t>
            </a:r>
            <a:r>
              <a:rPr lang="en-US" sz="3600" dirty="0"/>
              <a:t>(</a:t>
            </a:r>
            <a:r>
              <a:rPr lang="en-US" sz="3600" dirty="0" smtClean="0"/>
              <a:t>duplicated) DNA which is condensed. </a:t>
            </a:r>
          </a:p>
          <a:p>
            <a:r>
              <a:rPr lang="en-US" sz="3600" dirty="0"/>
              <a:t>A chromosome-a pair of </a:t>
            </a:r>
            <a:r>
              <a:rPr lang="en-US" sz="3600" dirty="0" smtClean="0"/>
              <a:t>chromatids.</a:t>
            </a:r>
            <a:endParaRPr lang="en-US" sz="3600" dirty="0"/>
          </a:p>
        </p:txBody>
      </p:sp>
    </p:spTree>
    <p:extLst>
      <p:ext uri="{BB962C8B-B14F-4D97-AF65-F5344CB8AC3E}">
        <p14:creationId xmlns:p14="http://schemas.microsoft.com/office/powerpoint/2010/main" val="3500627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CONNECTION.</a:t>
            </a:r>
            <a:endParaRPr lang="en-US" dirty="0"/>
          </a:p>
        </p:txBody>
      </p:sp>
      <p:sp>
        <p:nvSpPr>
          <p:cNvPr id="3" name="Content Placeholder 2"/>
          <p:cNvSpPr>
            <a:spLocks noGrp="1"/>
          </p:cNvSpPr>
          <p:nvPr>
            <p:ph idx="1"/>
          </p:nvPr>
        </p:nvSpPr>
        <p:spPr/>
        <p:txBody>
          <a:bodyPr>
            <a:noAutofit/>
          </a:bodyPr>
          <a:lstStyle/>
          <a:p>
            <a:r>
              <a:rPr lang="en-US" sz="3600" dirty="0" smtClean="0"/>
              <a:t>The HG has nearly </a:t>
            </a:r>
            <a:r>
              <a:rPr lang="en-US" sz="3600" dirty="0"/>
              <a:t>3.2 billion </a:t>
            </a:r>
            <a:r>
              <a:rPr lang="en-US" sz="3600" dirty="0" smtClean="0"/>
              <a:t>nucleotides.</a:t>
            </a:r>
          </a:p>
          <a:p>
            <a:r>
              <a:rPr lang="en-US" sz="3600" dirty="0" smtClean="0"/>
              <a:t>Genomics-study of the relationships between </a:t>
            </a:r>
            <a:r>
              <a:rPr lang="en-US" sz="3600" dirty="0"/>
              <a:t>the genome and the biological functions of an </a:t>
            </a:r>
            <a:r>
              <a:rPr lang="en-US" sz="3600" dirty="0" smtClean="0"/>
              <a:t>organism.</a:t>
            </a:r>
          </a:p>
          <a:p>
            <a:r>
              <a:rPr lang="en-US" sz="3600" dirty="0" smtClean="0"/>
              <a:t>More </a:t>
            </a:r>
            <a:r>
              <a:rPr lang="en-US" sz="3600" dirty="0"/>
              <a:t>than 99.9% of the nucleotide bases are identical in everyone</a:t>
            </a:r>
            <a:r>
              <a:rPr lang="en-US" sz="3600" dirty="0" smtClean="0"/>
              <a:t>.</a:t>
            </a:r>
          </a:p>
          <a:p>
            <a:r>
              <a:rPr lang="en-US" sz="3600" dirty="0" smtClean="0"/>
              <a:t>Less </a:t>
            </a:r>
            <a:r>
              <a:rPr lang="en-US" sz="3600" dirty="0"/>
              <a:t>than 0.1% of our DNA (1 in each 1000 bases) accounts for inherited differences among humans. </a:t>
            </a:r>
            <a:endParaRPr lang="en-US" sz="3600" dirty="0" smtClean="0"/>
          </a:p>
        </p:txBody>
      </p:sp>
    </p:spTree>
    <p:extLst>
      <p:ext uri="{BB962C8B-B14F-4D97-AF65-F5344CB8AC3E}">
        <p14:creationId xmlns:p14="http://schemas.microsoft.com/office/powerpoint/2010/main" val="3512851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CONNECTION.</a:t>
            </a:r>
          </a:p>
        </p:txBody>
      </p:sp>
      <p:sp>
        <p:nvSpPr>
          <p:cNvPr id="3" name="Content Placeholder 2"/>
          <p:cNvSpPr>
            <a:spLocks noGrp="1"/>
          </p:cNvSpPr>
          <p:nvPr>
            <p:ph idx="1"/>
          </p:nvPr>
        </p:nvSpPr>
        <p:spPr/>
        <p:txBody>
          <a:bodyPr>
            <a:normAutofit/>
          </a:bodyPr>
          <a:lstStyle/>
          <a:p>
            <a:r>
              <a:rPr lang="en-US" sz="3600" dirty="0"/>
              <a:t>The average gene consists of 3000 nucleotides, but sizes vary greatly.  </a:t>
            </a:r>
          </a:p>
          <a:p>
            <a:r>
              <a:rPr lang="en-US" sz="3600" dirty="0" smtClean="0"/>
              <a:t>The </a:t>
            </a:r>
            <a:r>
              <a:rPr lang="en-US" sz="3600" dirty="0"/>
              <a:t>total number of genes in the human genome is about </a:t>
            </a:r>
            <a:r>
              <a:rPr lang="en-US" sz="3600" dirty="0" smtClean="0"/>
              <a:t>30,000.</a:t>
            </a:r>
          </a:p>
          <a:p>
            <a:r>
              <a:rPr lang="en-US" sz="3600" dirty="0" smtClean="0"/>
              <a:t>“Junk</a:t>
            </a:r>
            <a:r>
              <a:rPr lang="en-US" sz="3600" dirty="0"/>
              <a:t>” DNA do not code for </a:t>
            </a:r>
            <a:r>
              <a:rPr lang="en-US" sz="3600" dirty="0" smtClean="0"/>
              <a:t>proteins(half of human genome).</a:t>
            </a:r>
          </a:p>
          <a:p>
            <a:pPr marL="0" indent="0">
              <a:buNone/>
            </a:pPr>
            <a:endParaRPr lang="en-US" sz="3600" dirty="0" smtClean="0"/>
          </a:p>
          <a:p>
            <a:endParaRPr lang="en-US" dirty="0"/>
          </a:p>
        </p:txBody>
      </p:sp>
    </p:spTree>
    <p:extLst>
      <p:ext uri="{BB962C8B-B14F-4D97-AF65-F5344CB8AC3E}">
        <p14:creationId xmlns:p14="http://schemas.microsoft.com/office/powerpoint/2010/main" val="2791529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t>1.How </a:t>
            </a:r>
            <a:r>
              <a:rPr lang="en-US" sz="3600" dirty="0"/>
              <a:t>do large particles enter and exit the </a:t>
            </a:r>
            <a:r>
              <a:rPr lang="en-US" sz="3600" dirty="0" smtClean="0"/>
              <a:t>nucleus?</a:t>
            </a:r>
          </a:p>
          <a:p>
            <a:pPr marL="0" indent="0">
              <a:buNone/>
            </a:pPr>
            <a:r>
              <a:rPr lang="en-US" sz="3600" dirty="0" smtClean="0"/>
              <a:t>2.Where </a:t>
            </a:r>
            <a:r>
              <a:rPr lang="en-US" sz="3600" dirty="0"/>
              <a:t>are ribosomes </a:t>
            </a:r>
            <a:r>
              <a:rPr lang="en-US" sz="3600" dirty="0" smtClean="0"/>
              <a:t>produced?</a:t>
            </a:r>
          </a:p>
          <a:p>
            <a:pPr marL="0" indent="0">
              <a:buNone/>
            </a:pPr>
            <a:r>
              <a:rPr lang="en-US" sz="3600" dirty="0" smtClean="0"/>
              <a:t>3.How </a:t>
            </a:r>
            <a:r>
              <a:rPr lang="en-US" sz="3600" dirty="0"/>
              <a:t>is DNA packed in the nucleus?</a:t>
            </a:r>
          </a:p>
          <a:p>
            <a:endParaRPr lang="en-US" sz="3600" dirty="0"/>
          </a:p>
        </p:txBody>
      </p:sp>
    </p:spTree>
    <p:extLst>
      <p:ext uri="{BB962C8B-B14F-4D97-AF65-F5344CB8AC3E}">
        <p14:creationId xmlns:p14="http://schemas.microsoft.com/office/powerpoint/2010/main" val="405706637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322</TotalTime>
  <Words>1455</Words>
  <Application>Microsoft Office PowerPoint</Application>
  <PresentationFormat>Widescreen</PresentationFormat>
  <Paragraphs>127</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Calibri</vt:lpstr>
      <vt:lpstr>Calibri Light</vt:lpstr>
      <vt:lpstr>Retrospect</vt:lpstr>
      <vt:lpstr>NUCLEUS</vt:lpstr>
      <vt:lpstr>NUCLEUS</vt:lpstr>
      <vt:lpstr>NUCLEUS</vt:lpstr>
      <vt:lpstr>NUCLEUS</vt:lpstr>
      <vt:lpstr>NUCLEUS</vt:lpstr>
      <vt:lpstr>NUCLEUS</vt:lpstr>
      <vt:lpstr>CLINICAL CONNECTION.</vt:lpstr>
      <vt:lpstr>CLINICAL CONNECTION.</vt:lpstr>
      <vt:lpstr>QUESTIONS</vt:lpstr>
      <vt:lpstr>PROTEIN SYNTHESIS.</vt:lpstr>
      <vt:lpstr>PROTEIN SYNTHESIS.</vt:lpstr>
      <vt:lpstr>PROTEIN SYNTHESIS.</vt:lpstr>
      <vt:lpstr>PROTEIN SYNTHESIS.</vt:lpstr>
      <vt:lpstr>TRANSCRIPTION</vt:lpstr>
      <vt:lpstr>TRANSCRIPTION</vt:lpstr>
      <vt:lpstr>TRANSCRIPTION</vt:lpstr>
      <vt:lpstr>TRANSCRIPTION</vt:lpstr>
      <vt:lpstr>TRANSCRIPTION</vt:lpstr>
      <vt:lpstr>TRANSCRIPTION</vt:lpstr>
      <vt:lpstr>TRANSLATION.</vt:lpstr>
      <vt:lpstr>TRANSLATION.</vt:lpstr>
      <vt:lpstr>TRANSLATION.</vt:lpstr>
      <vt:lpstr>TRANSLATION.</vt:lpstr>
      <vt:lpstr>TRANSLATION.</vt:lpstr>
      <vt:lpstr>TRANSLATION.</vt:lpstr>
      <vt:lpstr>TRANSLATION.</vt:lpstr>
      <vt:lpstr>TRANSLATION.</vt:lpstr>
      <vt:lpstr>TRANSLATION.</vt:lpstr>
      <vt:lpstr>CLINICAL CONNECTION-RECOMBINANT DNA</vt:lpstr>
      <vt:lpstr>CLINICAL CONNECTION-RECOMBINANT DNA</vt:lpstr>
      <vt:lpstr>CLINICAL CONNECTION-RECOMBINANT DNA</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NUCLEUS</dc:title>
  <dc:creator>user</dc:creator>
  <cp:lastModifiedBy>user</cp:lastModifiedBy>
  <cp:revision>28</cp:revision>
  <dcterms:created xsi:type="dcterms:W3CDTF">2020-10-16T05:32:34Z</dcterms:created>
  <dcterms:modified xsi:type="dcterms:W3CDTF">2020-10-28T09:18:45Z</dcterms:modified>
</cp:coreProperties>
</file>